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y Gorgeous" panose="020B0604020202020204" charset="0"/>
      <p:regular r:id="rId20"/>
    </p:embeddedFont>
    <p:embeddedFont>
      <p:font typeface="HelloSassy" panose="020B0604020202020204" charset="0"/>
      <p:regular r:id="rId21"/>
    </p:embeddedFont>
    <p:embeddedFont>
      <p:font typeface="HelloFirstie" panose="020B0604020202020204" charset="0"/>
      <p:regular r:id="rId22"/>
    </p:embeddedFont>
    <p:embeddedFont>
      <p:font typeface="HelloChunky" panose="020B0604020202020204" charset="0"/>
      <p:regular r:id="rId23"/>
    </p:embeddedFont>
    <p:embeddedFont>
      <p:font typeface="HelloDoodlePrint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BBF5-2DE1-40CD-BF47-1C65BFD83A9A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7001-66D0-4F2C-A958-4F179D153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gonewild2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teacherspayteachers.com/Store/Teachers-Gone-Wild" TargetMode="External"/><Relationship Id="rId4" Type="http://schemas.openxmlformats.org/officeDocument/2006/relationships/hyperlink" Target="file:///\\k12.fcss.us\shares\homefolder\TPT\www.teacherspayteachers.com\Store\Teachers-Gone-Wil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The-3am-Teach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solidFill>
                          <a:srgbClr val="FF0000"/>
                        </a:solidFill>
                        <a:latin typeface="Giddyup Std"/>
                      </a:endParaRPr>
                    </a:p>
                    <a:p>
                      <a:pPr algn="ctr"/>
                      <a:endParaRPr lang="en-US" sz="1100" dirty="0"/>
                    </a:p>
                  </a:txBody>
                  <a:tcPr marL="56707" marR="56707" marT="28353" marB="283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086600" cy="238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Hey Gorgeous"/>
              </a:rPr>
              <a:t>Ordering Adjectives</a:t>
            </a:r>
          </a:p>
          <a:p>
            <a:pPr algn="ctr" rtl="0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Hey Gorgeous"/>
              </a:rPr>
              <a:t>i</a:t>
            </a:r>
            <a:r>
              <a:rPr lang="en-US" sz="3600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Hey Gorgeous"/>
              </a:rPr>
              <a:t>n Sentences</a:t>
            </a:r>
            <a:endParaRPr lang="en-US" sz="36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Hey Gorgeous"/>
            </a:endParaRPr>
          </a:p>
        </p:txBody>
      </p:sp>
      <p:pic>
        <p:nvPicPr>
          <p:cNvPr id="6" name="Picture 5" descr="TPT 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14800"/>
            <a:ext cx="2034479" cy="2040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6717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HelloChunky" pitchFamily="2" charset="0"/>
                <a:ea typeface="HelloChunky" pitchFamily="2" charset="0"/>
              </a:rPr>
              <a:t>© Kara Lee 2013</a:t>
            </a:r>
            <a:endParaRPr lang="en-US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#6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Toby packed his toys in a _________, ________, _______ box. 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(cardboard, brown, flimsy)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Toby packed his toys in a flimsy, brown, cardboard box. 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#7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I want to buy a ________, _________, _________ car. 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(blue, sporty, new)</a:t>
            </a:r>
          </a:p>
          <a:p>
            <a:pPr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 I want to buy a new, blue, sporty car.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#8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err="1" smtClean="0">
                <a:latin typeface="HelloFirstie" pitchFamily="2" charset="0"/>
                <a:ea typeface="HelloFirstie" pitchFamily="2" charset="0"/>
              </a:rPr>
              <a:t>Ashlyn</a:t>
            </a:r>
            <a:r>
              <a:rPr lang="en-US" dirty="0" smtClean="0">
                <a:latin typeface="HelloFirstie" pitchFamily="2" charset="0"/>
                <a:ea typeface="HelloFirstie" pitchFamily="2" charset="0"/>
              </a:rPr>
              <a:t> ate ________, _________, ________ cookies. 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(two, chocolate chip, huge)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 </a:t>
            </a:r>
            <a:r>
              <a:rPr lang="en-US" dirty="0" err="1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Ashlyn</a:t>
            </a: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 ate two, huge, chocolate chip cookies.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3058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sz="8600" dirty="0" smtClean="0">
                <a:solidFill>
                  <a:schemeClr val="tx1"/>
                </a:solidFill>
                <a:latin typeface="HelloSassy" pitchFamily="2" charset="0"/>
                <a:ea typeface="HelloSassy" pitchFamily="2" charset="0"/>
              </a:rPr>
              <a:t>		  Terms </a:t>
            </a:r>
            <a:r>
              <a:rPr lang="en-US" sz="8600" dirty="0">
                <a:solidFill>
                  <a:schemeClr val="tx1"/>
                </a:solidFill>
                <a:latin typeface="HelloSassy" pitchFamily="2" charset="0"/>
                <a:ea typeface="HelloSassy" pitchFamily="2" charset="0"/>
              </a:rPr>
              <a:t>of Use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                         Thank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you for downloading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my </a:t>
            </a:r>
            <a:r>
              <a:rPr lang="en-US" sz="340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Ordering Adjectives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PowerPoint. 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 hope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that you enjoy using it as a valuable resource in your classroom!  Please let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me know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if you have any questions or concerns. 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My email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is </a:t>
            </a:r>
            <a:r>
              <a:rPr lang="en-US" sz="3400" u="sng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  <a:hlinkClick r:id="rId3"/>
              </a:rPr>
              <a:t>teachersgonewild2@gmail.com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. 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©Kara Lee 2013</a:t>
            </a:r>
            <a:endParaRPr lang="en-US" sz="3400" dirty="0">
              <a:solidFill>
                <a:schemeClr val="tx1"/>
              </a:solidFill>
              <a:latin typeface="HelloDoodlePrint" pitchFamily="2" charset="0"/>
              <a:ea typeface="HelloDoodlePrint" pitchFamily="2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This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resource entitles you to single classroom use only.  Please do not share with grade level teams or district wide or post/resell any part of this resource.  If you would like to share this resource with others, please purchase multiple licenses.</a:t>
            </a:r>
          </a:p>
          <a:p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 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I’d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love to hear your feedback! </a:t>
            </a:r>
            <a:r>
              <a:rPr lang="en-US" sz="3400" u="sng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  <a:hlinkClick r:id="rId4"/>
              </a:rPr>
              <a:t>www.teacherspayteachers.com/Store/Teachers-Gone-Wild</a:t>
            </a:r>
            <a:endParaRPr lang="en-US" sz="3400" dirty="0">
              <a:solidFill>
                <a:schemeClr val="tx1"/>
              </a:solidFill>
              <a:latin typeface="HelloDoodlePrint" pitchFamily="2" charset="0"/>
              <a:ea typeface="HelloDoodlePrint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Teachers Gone Wild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609600"/>
            <a:ext cx="1434996" cy="14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/>
          <a:srcRect l="25987" t="25000" r="25403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4419600"/>
            <a:ext cx="8001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4495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loChunky" pitchFamily="2" charset="0"/>
                <a:ea typeface="HelloChunky" pitchFamily="2" charset="0"/>
              </a:rPr>
              <a:t>Frames: </a:t>
            </a:r>
            <a:r>
              <a:rPr lang="en-US" u="sng" dirty="0" smtClean="0">
                <a:latin typeface="HelloChunky" pitchFamily="2" charset="0"/>
                <a:ea typeface="HelloChunky" pitchFamily="2" charset="0"/>
                <a:hlinkClick r:id="rId3"/>
              </a:rPr>
              <a:t>http://www.teacherspayteachers.com/Store/The-3am-Teacher</a:t>
            </a:r>
            <a:endParaRPr lang="en-US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4906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In the English language, we often use more than one adjective at a time to describe a noun. These adjectives must be placed in the proper order. 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endParaRPr lang="en-US" sz="1600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Adjectives must always be in order by: </a:t>
            </a:r>
            <a:r>
              <a:rPr lang="en-US" dirty="0" smtClean="0">
                <a:solidFill>
                  <a:srgbClr val="FF0000"/>
                </a:solidFill>
                <a:latin typeface="HelloFirstie" pitchFamily="2" charset="0"/>
                <a:ea typeface="HelloFirstie" pitchFamily="2" charset="0"/>
              </a:rPr>
              <a:t>quantity (number), opinion, size, age, shape, color, origin, material, and purpose</a:t>
            </a:r>
            <a:endParaRPr lang="en-US" sz="1600" dirty="0" smtClean="0">
              <a:latin typeface="HelloFirstie" pitchFamily="2" charset="0"/>
              <a:ea typeface="HelloFirstie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143000"/>
            <a:ext cx="7239000" cy="472440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We can remember the correct order by using a mnemonic…</a:t>
            </a:r>
          </a:p>
          <a:p>
            <a:pPr algn="ctr">
              <a:buNone/>
            </a:pPr>
            <a:r>
              <a:rPr lang="en-US" sz="7000" b="1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	</a:t>
            </a:r>
            <a:r>
              <a:rPr lang="en-US" sz="5800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Q. Op. </a:t>
            </a:r>
            <a:r>
              <a:rPr lang="en-US" sz="5800" dirty="0" err="1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SASh</a:t>
            </a:r>
            <a:r>
              <a:rPr lang="en-US" sz="5800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 COMP</a:t>
            </a:r>
            <a:br>
              <a:rPr lang="en-US" sz="5800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</a:br>
            <a:endParaRPr lang="en-US" sz="5800" dirty="0" smtClean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Q - quantity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Op - opinion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S - size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A - age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Sh</a:t>
            </a:r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 - shape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C - color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O - origin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M - material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HelloFirstie" pitchFamily="2" charset="0"/>
                <a:ea typeface="HelloFirstie" pitchFamily="2" charset="0"/>
              </a:rPr>
              <a:t>P - purpose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Example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5720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The woman is wearing a ______, ______, ______ dress. </a:t>
            </a:r>
          </a:p>
          <a:p>
            <a:pPr marL="514350" indent="-514350" algn="ctr">
              <a:buNone/>
            </a:pPr>
            <a:endParaRPr lang="en-US" sz="1700" dirty="0" smtClean="0">
              <a:latin typeface="HelloFirstie" pitchFamily="2" charset="0"/>
              <a:ea typeface="HelloFirstie" pitchFamily="2" charset="0"/>
            </a:endParaRP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(yellow, long, pretty)</a:t>
            </a:r>
            <a:br>
              <a:rPr lang="en-US" dirty="0" smtClean="0">
                <a:latin typeface="HelloFirstie" pitchFamily="2" charset="0"/>
                <a:ea typeface="HelloFirstie" pitchFamily="2" charset="0"/>
              </a:rPr>
            </a:b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Yellow is a color</a:t>
            </a: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Long is a size</a:t>
            </a: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Pretty is an opinion</a:t>
            </a:r>
          </a:p>
          <a:p>
            <a:pPr marL="514350" indent="-514350"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Using Q Op </a:t>
            </a:r>
            <a:r>
              <a:rPr lang="en-US" dirty="0" err="1" smtClean="0">
                <a:latin typeface="HelloFirstie" pitchFamily="2" charset="0"/>
                <a:ea typeface="HelloFirstie" pitchFamily="2" charset="0"/>
              </a:rPr>
              <a:t>SASh</a:t>
            </a:r>
            <a:r>
              <a:rPr lang="en-US" dirty="0" smtClean="0">
                <a:latin typeface="HelloFirstie" pitchFamily="2" charset="0"/>
                <a:ea typeface="HelloFirstie" pitchFamily="2" charset="0"/>
              </a:rPr>
              <a:t> COMP we can determine that the correct order is…</a:t>
            </a:r>
          </a:p>
          <a:p>
            <a:pPr marL="514350" indent="-514350"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marL="514350" indent="-514350"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pretty, long, yellow </a:t>
            </a:r>
          </a:p>
          <a:p>
            <a:pPr marL="514350" indent="-514350">
              <a:buNone/>
            </a:pPr>
            <a:endParaRPr lang="en-US" sz="2000" dirty="0" smtClean="0">
              <a:latin typeface="HelloFirstie" pitchFamily="2" charset="0"/>
              <a:ea typeface="HelloFirst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Let’s Practice</a:t>
            </a:r>
            <a:b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#1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3657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I love eating _______, ________, _______ strawberries. </a:t>
            </a:r>
          </a:p>
          <a:p>
            <a:pPr>
              <a:buNone/>
            </a:pPr>
            <a:endParaRPr lang="en-US" sz="1700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(juicy, red, big)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I love eating juicy, big, red strawberries. </a:t>
            </a:r>
            <a:r>
              <a:rPr lang="en-US" dirty="0" smtClean="0">
                <a:latin typeface="HelloFirstie" pitchFamily="2" charset="0"/>
                <a:ea typeface="HelloFirstie" pitchFamily="2" charset="0"/>
              </a:rPr>
              <a:t/>
            </a:r>
            <a:br>
              <a:rPr lang="en-US" dirty="0" smtClean="0">
                <a:latin typeface="HelloFirstie" pitchFamily="2" charset="0"/>
                <a:ea typeface="HelloFirstie" pitchFamily="2" charset="0"/>
              </a:rPr>
            </a:b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#2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She packed her bags in a ________, ________, ________ box. 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(brown, old, flimsy)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She packed her bags in a flimsy, old, brown box.</a:t>
            </a:r>
            <a:r>
              <a:rPr lang="en-US" dirty="0" smtClean="0">
                <a:latin typeface="HelloFirstie" pitchFamily="2" charset="0"/>
                <a:ea typeface="HelloFirstie" pitchFamily="2" charset="0"/>
              </a:rPr>
              <a:t/>
            </a:r>
            <a:br>
              <a:rPr lang="en-US" dirty="0" smtClean="0">
                <a:latin typeface="HelloFirstie" pitchFamily="2" charset="0"/>
                <a:ea typeface="HelloFirstie" pitchFamily="2" charset="0"/>
              </a:rPr>
            </a:b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#3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Their dog is a _______, _______, ________ Sheppard.</a:t>
            </a:r>
          </a:p>
          <a:p>
            <a:pPr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(brown, German, happy)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Their dog is a happy, brown, German Sheppard. </a:t>
            </a:r>
            <a:r>
              <a:rPr lang="en-US" dirty="0" smtClean="0">
                <a:latin typeface="HelloFirstie" pitchFamily="2" charset="0"/>
                <a:ea typeface="HelloFirstie" pitchFamily="2" charset="0"/>
              </a:rPr>
              <a:t/>
            </a:r>
            <a:br>
              <a:rPr lang="en-US" dirty="0" smtClean="0">
                <a:latin typeface="HelloFirstie" pitchFamily="2" charset="0"/>
                <a:ea typeface="HelloFirstie" pitchFamily="2" charset="0"/>
              </a:rPr>
            </a:b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#4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The _______, ________, ________ girl did well on the test. 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(intelligent, young, British)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The intelligent, young, British girl did well on the test. </a:t>
            </a:r>
            <a:r>
              <a:rPr lang="en-US" dirty="0" smtClean="0">
                <a:latin typeface="HelloFirstie" pitchFamily="2" charset="0"/>
                <a:ea typeface="HelloFirstie" pitchFamily="2" charset="0"/>
              </a:rPr>
              <a:t/>
            </a:r>
            <a:br>
              <a:rPr lang="en-US" dirty="0" smtClean="0">
                <a:latin typeface="HelloFirstie" pitchFamily="2" charset="0"/>
                <a:ea typeface="HelloFirstie" pitchFamily="2" charset="0"/>
              </a:rPr>
            </a:b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171" y="-323602"/>
            <a:ext cx="9754342" cy="7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loFirstie" pitchFamily="2" charset="0"/>
                <a:ea typeface="HelloFirstie" pitchFamily="2" charset="0"/>
              </a:rPr>
              <a:t>#5</a:t>
            </a:r>
            <a:endParaRPr lang="en-US" dirty="0">
              <a:solidFill>
                <a:srgbClr val="00B050"/>
              </a:solidFill>
              <a:latin typeface="HelloFirstie" pitchFamily="2" charset="0"/>
              <a:ea typeface="HelloFirst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7391400" cy="3962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>I am wearing a _______, ________, _______ tie to work. </a:t>
            </a:r>
          </a:p>
          <a:p>
            <a:pPr algn="ctr">
              <a:buNone/>
            </a:pPr>
            <a:r>
              <a:rPr lang="en-US" dirty="0" smtClean="0">
                <a:latin typeface="HelloFirstie" pitchFamily="2" charset="0"/>
                <a:ea typeface="HelloFirstie" pitchFamily="2" charset="0"/>
              </a:rPr>
              <a:t/>
            </a:r>
            <a:br>
              <a:rPr lang="en-US" dirty="0" smtClean="0">
                <a:latin typeface="HelloFirstie" pitchFamily="2" charset="0"/>
                <a:ea typeface="HelloFirstie" pitchFamily="2" charset="0"/>
              </a:rPr>
            </a:br>
            <a:r>
              <a:rPr lang="en-US" dirty="0" smtClean="0">
                <a:latin typeface="HelloFirstie" pitchFamily="2" charset="0"/>
                <a:ea typeface="HelloFirstie" pitchFamily="2" charset="0"/>
              </a:rPr>
              <a:t>(blue, cotton, old)</a:t>
            </a:r>
          </a:p>
          <a:p>
            <a:pPr algn="ctr">
              <a:buNone/>
            </a:pP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HelloFirstie" pitchFamily="2" charset="0"/>
                <a:ea typeface="HelloFirstie" pitchFamily="2" charset="0"/>
              </a:rPr>
              <a:t>Answer: I am wearing an old, blue, cotton tie to work.</a:t>
            </a:r>
            <a:endParaRPr lang="en-US" dirty="0" smtClean="0">
              <a:latin typeface="HelloFirstie" pitchFamily="2" charset="0"/>
              <a:ea typeface="HelloFirstie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340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Giddyup Std</vt:lpstr>
      <vt:lpstr>Calibri</vt:lpstr>
      <vt:lpstr>Hey Gorgeous</vt:lpstr>
      <vt:lpstr>HelloSassy</vt:lpstr>
      <vt:lpstr>HelloFirstie</vt:lpstr>
      <vt:lpstr>HelloChunky</vt:lpstr>
      <vt:lpstr>HelloDoodlePrint</vt:lpstr>
      <vt:lpstr>Office Theme</vt:lpstr>
      <vt:lpstr>PowerPoint Presentation</vt:lpstr>
      <vt:lpstr>PowerPoint Presentation</vt:lpstr>
      <vt:lpstr>PowerPoint Presentation</vt:lpstr>
      <vt:lpstr>Example</vt:lpstr>
      <vt:lpstr>Let’s Practice #1</vt:lpstr>
      <vt:lpstr>#2</vt:lpstr>
      <vt:lpstr>#3</vt:lpstr>
      <vt:lpstr>#4</vt:lpstr>
      <vt:lpstr>#5</vt:lpstr>
      <vt:lpstr>#6</vt:lpstr>
      <vt:lpstr>#7</vt:lpstr>
      <vt:lpstr>#8</vt:lpstr>
      <vt:lpstr>PowerPoint Presentation</vt:lpstr>
      <vt:lpstr>PowerPoint Presentation</vt:lpstr>
    </vt:vector>
  </TitlesOfParts>
  <Company>Forsyth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karaking</dc:creator>
  <cp:lastModifiedBy>Carla S. Kanine</cp:lastModifiedBy>
  <cp:revision>11</cp:revision>
  <dcterms:created xsi:type="dcterms:W3CDTF">2013-10-08T14:04:07Z</dcterms:created>
  <dcterms:modified xsi:type="dcterms:W3CDTF">2014-11-19T16:57:46Z</dcterms:modified>
</cp:coreProperties>
</file>